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36576000" cx="27432000"/>
  <p:notesSz cx="7019925" cy="93059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52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" roundtripDataSignature="AMtx7mjFX8oM42rCrHXsDbx4mDfkwCGQ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20" orient="horz"/>
        <p:guide pos="86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6333" y="0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01863" y="698500"/>
            <a:ext cx="2616200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39014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201863" y="698500"/>
            <a:ext cx="2616200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2057400" y="11362270"/>
            <a:ext cx="23317200" cy="7840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114800" y="20726400"/>
            <a:ext cx="19202401" cy="9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rgbClr val="888888"/>
              </a:buClr>
              <a:buSzPts val="12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rgbClr val="888888"/>
              </a:buClr>
              <a:buSzPts val="1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646766" y="8259237"/>
            <a:ext cx="24138468" cy="24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7370234" y="13982705"/>
            <a:ext cx="31208133" cy="61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-5202767" y="8039105"/>
            <a:ext cx="31208133" cy="1805940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371600" y="8534403"/>
            <a:ext cx="24688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2166939" y="23503469"/>
            <a:ext cx="23317200" cy="72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Calibri"/>
              <a:buNone/>
              <a:defRPr b="1" sz="16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166939" y="15502472"/>
            <a:ext cx="23317200" cy="8000997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 sz="8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371600" y="8534403"/>
            <a:ext cx="12115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939800" lvl="0" marL="4572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•"/>
              <a:defRPr sz="11200"/>
            </a:lvl1pPr>
            <a:lvl2pPr indent="-8382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–"/>
              <a:defRPr sz="9600"/>
            </a:lvl2pPr>
            <a:lvl3pPr indent="-7366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3pPr>
            <a:lvl4pPr indent="-685800" lvl="3" marL="1828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–"/>
              <a:defRPr sz="7200"/>
            </a:lvl4pPr>
            <a:lvl5pPr indent="-685800" lvl="4" marL="22860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»"/>
              <a:defRPr sz="7200"/>
            </a:lvl5pPr>
            <a:lvl6pPr indent="-685800" lvl="5" marL="27432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indent="-685800" lvl="6" marL="32004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indent="-685800" lvl="7" marL="3657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indent="-685800" lvl="8" marL="4114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13944600" y="8534403"/>
            <a:ext cx="12115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939800" lvl="0" marL="4572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•"/>
              <a:defRPr sz="11200"/>
            </a:lvl1pPr>
            <a:lvl2pPr indent="-8382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–"/>
              <a:defRPr sz="9600"/>
            </a:lvl2pPr>
            <a:lvl3pPr indent="-7366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3pPr>
            <a:lvl4pPr indent="-685800" lvl="3" marL="1828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–"/>
              <a:defRPr sz="7200"/>
            </a:lvl4pPr>
            <a:lvl5pPr indent="-685800" lvl="4" marL="22860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»"/>
              <a:defRPr sz="7200"/>
            </a:lvl5pPr>
            <a:lvl6pPr indent="-685800" lvl="5" marL="27432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indent="-685800" lvl="6" marL="32004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indent="-685800" lvl="7" marL="3657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indent="-685800" lvl="8" marL="4114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371600" y="8187269"/>
            <a:ext cx="12120564" cy="341206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1pPr>
            <a:lvl2pPr indent="-228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/>
            </a:lvl2pPr>
            <a:lvl3pPr indent="-2286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/>
            </a:lvl3pPr>
            <a:lvl4pPr indent="-2286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4pPr>
            <a:lvl5pPr indent="-2286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5pPr>
            <a:lvl6pPr indent="-2286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6pPr>
            <a:lvl7pPr indent="-2286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7pPr>
            <a:lvl8pPr indent="-2286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8pPr>
            <a:lvl9pPr indent="-2286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371600" y="11599333"/>
            <a:ext cx="12120564" cy="21073535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8382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1pPr>
            <a:lvl2pPr indent="-736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–"/>
              <a:defRPr sz="8000"/>
            </a:lvl2pPr>
            <a:lvl3pPr indent="-6858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3pPr>
            <a:lvl4pPr indent="-6350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–"/>
              <a:defRPr sz="6400"/>
            </a:lvl4pPr>
            <a:lvl5pPr indent="-6350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»"/>
              <a:defRPr sz="6400"/>
            </a:lvl5pPr>
            <a:lvl6pPr indent="-6350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indent="-6350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indent="-6350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indent="-6350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3935077" y="8187269"/>
            <a:ext cx="12125326" cy="341206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1pPr>
            <a:lvl2pPr indent="-228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/>
            </a:lvl2pPr>
            <a:lvl3pPr indent="-2286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/>
            </a:lvl3pPr>
            <a:lvl4pPr indent="-2286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4pPr>
            <a:lvl5pPr indent="-2286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5pPr>
            <a:lvl6pPr indent="-2286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6pPr>
            <a:lvl7pPr indent="-2286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7pPr>
            <a:lvl8pPr indent="-2286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8pPr>
            <a:lvl9pPr indent="-2286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13935077" y="11599333"/>
            <a:ext cx="12125326" cy="21073535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8382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1pPr>
            <a:lvl2pPr indent="-736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–"/>
              <a:defRPr sz="8000"/>
            </a:lvl2pPr>
            <a:lvl3pPr indent="-6858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3pPr>
            <a:lvl4pPr indent="-6350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–"/>
              <a:defRPr sz="6400"/>
            </a:lvl4pPr>
            <a:lvl5pPr indent="-6350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»"/>
              <a:defRPr sz="6400"/>
            </a:lvl5pPr>
            <a:lvl6pPr indent="-6350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indent="-6350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indent="-6350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indent="-6350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1371602" y="1456267"/>
            <a:ext cx="9024939" cy="61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1"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10725150" y="1456269"/>
            <a:ext cx="15335250" cy="31216604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1041400" lvl="0" marL="45720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Char char="•"/>
              <a:defRPr sz="12800"/>
            </a:lvl1pPr>
            <a:lvl2pPr indent="-939800" lvl="1" marL="9144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–"/>
              <a:defRPr sz="11200"/>
            </a:lvl2pPr>
            <a:lvl3pPr indent="-838200" lvl="2" marL="1371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3pPr>
            <a:lvl4pPr indent="-7366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–"/>
              <a:defRPr sz="8000"/>
            </a:lvl4pPr>
            <a:lvl5pPr indent="-7366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»"/>
              <a:defRPr sz="8000"/>
            </a:lvl5pPr>
            <a:lvl6pPr indent="-736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6pPr>
            <a:lvl7pPr indent="-736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7pPr>
            <a:lvl8pPr indent="-736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8pPr>
            <a:lvl9pPr indent="-736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1371602" y="7653869"/>
            <a:ext cx="9024939" cy="2501900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indent="-228600" lvl="1" marL="9144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5376864" y="25603200"/>
            <a:ext cx="16459200" cy="3022603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1"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5376864" y="3268133"/>
            <a:ext cx="16459200" cy="21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Arial"/>
              <a:buNone/>
              <a:defRPr b="0" i="0" sz="1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b="0" i="0" sz="1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376864" y="28625803"/>
            <a:ext cx="16459200" cy="429259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indent="-228600" lvl="1" marL="9144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0"/>
              <a:buFont typeface="Calibri"/>
              <a:buNone/>
              <a:defRPr b="0" i="0" sz="17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371600" y="8534403"/>
            <a:ext cx="24688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1041400" lvl="0" marL="457200" marR="0" rtl="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Arial"/>
              <a:buChar char="•"/>
              <a:defRPr b="0" i="0" sz="1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39800" lvl="1" marL="914400" marR="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–"/>
              <a:defRPr b="0" i="0" sz="1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38200" lvl="2" marL="13716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36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–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36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»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366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366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366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366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10" Type="http://schemas.openxmlformats.org/officeDocument/2006/relationships/image" Target="../media/image7.png"/><Relationship Id="rId13" Type="http://schemas.openxmlformats.org/officeDocument/2006/relationships/hyperlink" Target="https://deepsource.io/" TargetMode="External"/><Relationship Id="rId12" Type="http://schemas.openxmlformats.org/officeDocument/2006/relationships/hyperlink" Target="https://github.com/features/action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image" Target="../media/image8.png"/><Relationship Id="rId15" Type="http://schemas.openxmlformats.org/officeDocument/2006/relationships/hyperlink" Target="https://django-allauth.readthedocs.io/en/latest/" TargetMode="External"/><Relationship Id="rId14" Type="http://schemas.openxmlformats.org/officeDocument/2006/relationships/hyperlink" Target="https://www.gituml.com/" TargetMode="External"/><Relationship Id="rId17" Type="http://schemas.openxmlformats.org/officeDocument/2006/relationships/hyperlink" Target="https://docs.djangoproject.com/en/3.2/topics/testing/tools/" TargetMode="External"/><Relationship Id="rId16" Type="http://schemas.openxmlformats.org/officeDocument/2006/relationships/hyperlink" Target="https://pypi.org/project/coverage/" TargetMode="External"/><Relationship Id="rId5" Type="http://schemas.openxmlformats.org/officeDocument/2006/relationships/image" Target="../media/image3.jpg"/><Relationship Id="rId19" Type="http://schemas.openxmlformats.org/officeDocument/2006/relationships/image" Target="../media/image9.png"/><Relationship Id="rId6" Type="http://schemas.openxmlformats.org/officeDocument/2006/relationships/image" Target="../media/image1.png"/><Relationship Id="rId18" Type="http://schemas.openxmlformats.org/officeDocument/2006/relationships/hyperlink" Target="https://docs.djangoproject.com/en/3.2/topics/testing/tools/" TargetMode="External"/><Relationship Id="rId7" Type="http://schemas.openxmlformats.org/officeDocument/2006/relationships/image" Target="../media/image5.jp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26517600" y="0"/>
            <a:ext cx="914400" cy="36576001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0" y="12150"/>
            <a:ext cx="914400" cy="36544799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0" y="-75"/>
            <a:ext cx="27353399" cy="25383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274300" lIns="91425" spcFirstLastPara="1" rIns="91425" wrap="square" tIns="27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District School Performance Predictor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Hannah Patri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2400" u="none" cap="none" strike="noStrike">
                <a:solidFill>
                  <a:srgbClr val="FFFFFF"/>
                </a:solidFill>
              </a:rPr>
              <a:t>k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Nathaniel Raggo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Mehdi Gorjian</a:t>
            </a: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Jason Spencer, Farnoosh Shirani Bidabadi, </a:t>
            </a:r>
            <a:r>
              <a:rPr b="1" lang="en-US" sz="2400">
                <a:solidFill>
                  <a:schemeClr val="lt1"/>
                </a:solidFill>
              </a:rPr>
              <a:t>Alireza Safdari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Texas A&amp;M University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12155"/>
            <a:ext cx="210766" cy="1167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25" spcFirstLastPara="1" rIns="104325" wrap="square" tIns="52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150975" y="14719613"/>
            <a:ext cx="100584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Stories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SEN-logo-maroon.jpg"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40850" y="266700"/>
            <a:ext cx="4975224" cy="10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1" y="35844481"/>
            <a:ext cx="27433333" cy="73152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060350" y="2700525"/>
            <a:ext cx="101556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060027" y="3537986"/>
            <a:ext cx="10175100" cy="3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Texas schools are evaluated based on students’ performances, progressions, and improvements on the State of Texas Assessments of Academic Readiness (STAAR) Tests. As a result, schools are interested to predict students performance on their next STAAR Test. To assist the schools and teachers we have deployed Educational Leadership Research Center’s (stakeholder) machine learning model on a website to predict students’ performances.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1060350" y="6714425"/>
            <a:ext cx="101556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Agile 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 rot="-5400000">
            <a:off x="13661513" y="12364650"/>
            <a:ext cx="792000" cy="26751901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12108332" y="2700528"/>
            <a:ext cx="142647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Legacy Code Refactoring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12096553" y="8016445"/>
            <a:ext cx="142647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18314777" y="26394891"/>
            <a:ext cx="782069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8448283" y="31962272"/>
            <a:ext cx="75795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Acknowledgements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262300" y="15578602"/>
            <a:ext cx="10329209" cy="9540941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noAutofit/>
          </a:bodyPr>
          <a:lstStyle/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As a teacher, I want to be able to log in, so that I can access the application under my profile (2 points)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As a teacher, I want my credentials to be remembered after I sign up, so that I can continue to use my same login information (2 points)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As a teacher, I want to be able to upload and download a CSV from the webpage, so that I can interact with the AI application (4 points total)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As a teacher, I want my file to be used by the AI prediction, so that I can receive predicted STAAR test scores (2 points)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As a stakeholder, I want the Home and About pages to contain our information, so that it will represent and explain the project (1 point)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As a teacher, I want to be able to download a CSV template, so that I can properly format my data for the AI prediction (1 point)</a:t>
            </a:r>
            <a:endParaRPr sz="3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2144994" y="3431437"/>
            <a:ext cx="14167800" cy="4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</a:t>
            </a:r>
            <a:r>
              <a:rPr lang="en-US" sz="2800">
                <a:solidFill>
                  <a:schemeClr val="dk1"/>
                </a:solidFill>
              </a:rPr>
              <a:t>fter several days of troubleshooting the legacy user interface code during iteration 2, our team decided it was best to redesign the application. Therefore, we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created a new application with </a:t>
            </a:r>
            <a:r>
              <a:rPr lang="en-US" sz="2800">
                <a:solidFill>
                  <a:schemeClr val="dk1"/>
                </a:solidFill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code </a:t>
            </a:r>
            <a:r>
              <a:rPr lang="en-US" sz="2800">
                <a:solidFill>
                  <a:schemeClr val="dk1"/>
                </a:solidFill>
              </a:rPr>
              <a:t>organized by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functionality, a </a:t>
            </a:r>
            <a:r>
              <a:rPr lang="en-US" sz="2800">
                <a:solidFill>
                  <a:schemeClr val="dk1"/>
                </a:solidFill>
              </a:rPr>
              <a:t>better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internal structure, </a:t>
            </a:r>
            <a:r>
              <a:rPr lang="en-US" sz="2800">
                <a:solidFill>
                  <a:schemeClr val="dk1"/>
                </a:solidFill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lang="en-US" sz="2800">
                <a:solidFill>
                  <a:schemeClr val="dk1"/>
                </a:solidFill>
              </a:rPr>
              <a:t>working defaults such as user </a:t>
            </a:r>
            <a:r>
              <a:rPr lang="en-US" sz="2800">
                <a:solidFill>
                  <a:schemeClr val="dk1"/>
                </a:solidFill>
              </a:rPr>
              <a:t>authentication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800">
                <a:solidFill>
                  <a:schemeClr val="dk1"/>
                </a:solidFill>
              </a:rPr>
              <a:t>Also, we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re-designed user input forms, </a:t>
            </a:r>
            <a:r>
              <a:rPr lang="en-US" sz="2800">
                <a:solidFill>
                  <a:schemeClr val="dk1"/>
                </a:solidFill>
              </a:rPr>
              <a:t>so they would now </a:t>
            </a:r>
            <a:r>
              <a:rPr lang="en-US" sz="2800">
                <a:solidFill>
                  <a:schemeClr val="dk1"/>
                </a:solidFill>
              </a:rPr>
              <a:t>properly</a:t>
            </a:r>
            <a:r>
              <a:rPr lang="en-US" sz="2800">
                <a:solidFill>
                  <a:schemeClr val="dk1"/>
                </a:solidFill>
              </a:rPr>
              <a:t> interact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the database, </a:t>
            </a:r>
            <a:r>
              <a:rPr lang="en-US" sz="2800">
                <a:solidFill>
                  <a:schemeClr val="dk1"/>
                </a:solidFill>
              </a:rPr>
              <a:t>unlike the </a:t>
            </a:r>
            <a:r>
              <a:rPr lang="en-US" sz="2800">
                <a:solidFill>
                  <a:schemeClr val="dk1"/>
                </a:solidFill>
              </a:rPr>
              <a:t>legacy</a:t>
            </a:r>
            <a:r>
              <a:rPr lang="en-US" sz="2800">
                <a:solidFill>
                  <a:schemeClr val="dk1"/>
                </a:solidFill>
              </a:rPr>
              <a:t> code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We were then able to </a:t>
            </a:r>
            <a:r>
              <a:rPr lang="en-US" sz="2800">
                <a:solidFill>
                  <a:schemeClr val="dk1"/>
                </a:solidFill>
              </a:rPr>
              <a:t>finalize our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database with </a:t>
            </a:r>
            <a:r>
              <a:rPr lang="en-US" sz="2800">
                <a:solidFill>
                  <a:schemeClr val="dk1"/>
                </a:solidFill>
              </a:rPr>
              <a:t>additional tables, fields, validations, and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relations such as teachers to files, a </a:t>
            </a:r>
            <a:r>
              <a:rPr lang="en-US" sz="2800">
                <a:solidFill>
                  <a:schemeClr val="dk1"/>
                </a:solidFill>
              </a:rPr>
              <a:t>many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-to</a:t>
            </a:r>
            <a:r>
              <a:rPr lang="en-US" sz="2800">
                <a:solidFill>
                  <a:schemeClr val="dk1"/>
                </a:solidFill>
              </a:rPr>
              <a:t>-one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relationshi</a:t>
            </a:r>
            <a:r>
              <a:rPr lang="en-US" sz="2800">
                <a:solidFill>
                  <a:schemeClr val="dk1"/>
                </a:solidFill>
              </a:rPr>
              <a:t>p. </a:t>
            </a:r>
            <a:r>
              <a:rPr lang="en-US" sz="2800">
                <a:solidFill>
                  <a:schemeClr val="dk1"/>
                </a:solidFill>
              </a:rPr>
              <a:t>Finally, w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800">
                <a:solidFill>
                  <a:schemeClr val="dk1"/>
                </a:solidFill>
              </a:rPr>
              <a:t>were able to add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new authentication system with easy to </a:t>
            </a:r>
            <a:r>
              <a:rPr lang="en-US" sz="2800">
                <a:solidFill>
                  <a:schemeClr val="dk1"/>
                </a:solidFill>
              </a:rPr>
              <a:t>implement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account administration features such as password </a:t>
            </a:r>
            <a:r>
              <a:rPr lang="en-US" sz="2800">
                <a:solidFill>
                  <a:schemeClr val="dk1"/>
                </a:solidFill>
              </a:rPr>
              <a:t>reset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via email. </a:t>
            </a:r>
            <a:r>
              <a:rPr lang="en-US" sz="2800">
                <a:solidFill>
                  <a:schemeClr val="dk1"/>
                </a:solidFill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 of these features</a:t>
            </a:r>
            <a:r>
              <a:rPr lang="en-US" sz="2800">
                <a:solidFill>
                  <a:schemeClr val="dk1"/>
                </a:solidFill>
              </a:rPr>
              <a:t> and new database objects were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accessible and </a:t>
            </a:r>
            <a:r>
              <a:rPr lang="en-US" sz="2800">
                <a:solidFill>
                  <a:schemeClr val="dk1"/>
                </a:solidFill>
              </a:rPr>
              <a:t>able to be manipulated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Django admin panel.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2540471" y="8981806"/>
            <a:ext cx="60006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12369968" y="14283236"/>
            <a:ext cx="7287900" cy="11223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08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rgbClr val="333333"/>
                </a:solidFill>
              </a:rPr>
              <a:t>Our User Sign-up form, </a:t>
            </a:r>
            <a:r>
              <a:rPr lang="en-US" sz="2800">
                <a:solidFill>
                  <a:srgbClr val="333333"/>
                </a:solidFill>
              </a:rPr>
              <a:t>necessary</a:t>
            </a:r>
            <a:r>
              <a:rPr lang="en-US" sz="2800">
                <a:solidFill>
                  <a:srgbClr val="333333"/>
                </a:solidFill>
              </a:rPr>
              <a:t> to use the service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9885725" y="14192813"/>
            <a:ext cx="6304200" cy="11266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08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to Sans Symbols"/>
              <a:buChar char="❖"/>
            </a:pP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r>
              <a:rPr lang="en-US" sz="2800">
                <a:solidFill>
                  <a:srgbClr val="333333"/>
                </a:solidFill>
              </a:rPr>
              <a:t> i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 page for users who have</a:t>
            </a:r>
            <a:r>
              <a:rPr lang="en-US" sz="2800">
                <a:solidFill>
                  <a:srgbClr val="333333"/>
                </a:solidFill>
              </a:rPr>
              <a:t> an 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account in the system.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12184550" y="19667725"/>
            <a:ext cx="72210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08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rgbClr val="333333"/>
                </a:solidFill>
              </a:rPr>
              <a:t>After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the users log</a:t>
            </a:r>
            <a:r>
              <a:rPr lang="en-US" sz="2800">
                <a:solidFill>
                  <a:srgbClr val="333333"/>
                </a:solidFill>
              </a:rPr>
              <a:t>-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 to the system they have access to the upload page. </a:t>
            </a:r>
            <a:r>
              <a:rPr lang="en-US" sz="2800">
                <a:solidFill>
                  <a:srgbClr val="333333"/>
                </a:solidFill>
              </a:rPr>
              <a:t>O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 this page user</a:t>
            </a:r>
            <a:r>
              <a:rPr lang="en-US" sz="2800">
                <a:solidFill>
                  <a:srgbClr val="333333"/>
                </a:solidFill>
              </a:rPr>
              <a:t>s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can upload </a:t>
            </a:r>
            <a:r>
              <a:rPr lang="en-US" sz="2800">
                <a:solidFill>
                  <a:srgbClr val="333333"/>
                </a:solidFill>
              </a:rPr>
              <a:t>a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file and click on “run </a:t>
            </a:r>
            <a:r>
              <a:rPr lang="en-US" sz="2800">
                <a:solidFill>
                  <a:srgbClr val="333333"/>
                </a:solidFill>
              </a:rPr>
              <a:t>AI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Prediction” to </a:t>
            </a:r>
            <a:r>
              <a:rPr lang="en-US" sz="2800">
                <a:solidFill>
                  <a:srgbClr val="333333"/>
                </a:solidFill>
              </a:rPr>
              <a:t>receive</a:t>
            </a:r>
            <a:r>
              <a:rPr lang="en-US" sz="2800">
                <a:solidFill>
                  <a:srgbClr val="333333"/>
                </a:solidFill>
              </a:rPr>
              <a:t> 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predictions.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19914175" y="19740227"/>
            <a:ext cx="6247200" cy="1844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08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to Sans Symbols"/>
              <a:buChar char="❖"/>
            </a:pP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This page shows that the data has been evaluated successfully and the user can download the result that is provided in a CSV file.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12188200" y="8763000"/>
            <a:ext cx="7221000" cy="1895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08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to Sans Symbols"/>
              <a:buChar char="❖"/>
            </a:pP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Homepage </a:t>
            </a:r>
            <a:r>
              <a:rPr lang="en-US" sz="2800">
                <a:solidFill>
                  <a:srgbClr val="333333"/>
                </a:solidFill>
              </a:rPr>
              <a:t>which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includes </a:t>
            </a:r>
            <a:r>
              <a:rPr lang="en-US" sz="2800">
                <a:solidFill>
                  <a:srgbClr val="333333"/>
                </a:solidFill>
              </a:rPr>
              <a:t>a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project overview and </a:t>
            </a:r>
            <a:r>
              <a:rPr lang="en-US" sz="2800">
                <a:solidFill>
                  <a:srgbClr val="333333"/>
                </a:solidFill>
              </a:rPr>
              <a:t>purpose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19815870" y="8780432"/>
            <a:ext cx="6542892" cy="10033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08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to Sans Symbols"/>
              <a:buChar char="❖"/>
            </a:pP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About page which </a:t>
            </a:r>
            <a:r>
              <a:rPr lang="en-US" sz="2800">
                <a:solidFill>
                  <a:srgbClr val="333333"/>
                </a:solidFill>
              </a:rPr>
              <a:t>displays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more information about the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ELRC.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18483697" y="33135025"/>
            <a:ext cx="75087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would like to thank Dr. Hank Walker, Shravani Sridhar</a:t>
            </a:r>
            <a:r>
              <a:rPr lang="en-US" sz="2800">
                <a:solidFill>
                  <a:schemeClr val="dk1"/>
                </a:solidFill>
              </a:rPr>
              <a:t>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our clients for providing us with clear requirements and clearing our doubts when ever needed. 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1"/>
          <p:cNvGrpSpPr/>
          <p:nvPr/>
        </p:nvGrpSpPr>
        <p:grpSpPr>
          <a:xfrm>
            <a:off x="9476717" y="10849525"/>
            <a:ext cx="1242331" cy="866056"/>
            <a:chOff x="9476717" y="10849525"/>
            <a:chExt cx="1242331" cy="866056"/>
          </a:xfrm>
        </p:grpSpPr>
        <p:sp>
          <p:nvSpPr>
            <p:cNvPr id="115" name="Google Shape;115;p1"/>
            <p:cNvSpPr/>
            <p:nvPr/>
          </p:nvSpPr>
          <p:spPr>
            <a:xfrm>
              <a:off x="9476717" y="10849525"/>
              <a:ext cx="1242331" cy="866056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" name="Google Shape;11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79155" y="11002508"/>
              <a:ext cx="786088" cy="5231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"/>
          <p:cNvGrpSpPr/>
          <p:nvPr/>
        </p:nvGrpSpPr>
        <p:grpSpPr>
          <a:xfrm>
            <a:off x="6712212" y="10212035"/>
            <a:ext cx="1239725" cy="979717"/>
            <a:chOff x="6712212" y="10212035"/>
            <a:chExt cx="1239725" cy="979717"/>
          </a:xfrm>
        </p:grpSpPr>
        <p:sp>
          <p:nvSpPr>
            <p:cNvPr id="118" name="Google Shape;118;p1"/>
            <p:cNvSpPr/>
            <p:nvPr/>
          </p:nvSpPr>
          <p:spPr>
            <a:xfrm>
              <a:off x="6712212" y="10212035"/>
              <a:ext cx="1239725" cy="979717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" name="Google Shape;119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23679" y="10376195"/>
              <a:ext cx="784759" cy="629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1"/>
          <p:cNvGrpSpPr/>
          <p:nvPr/>
        </p:nvGrpSpPr>
        <p:grpSpPr>
          <a:xfrm>
            <a:off x="1528773" y="10321446"/>
            <a:ext cx="1261216" cy="978009"/>
            <a:chOff x="1528773" y="10321446"/>
            <a:chExt cx="1261216" cy="978009"/>
          </a:xfrm>
        </p:grpSpPr>
        <p:sp>
          <p:nvSpPr>
            <p:cNvPr id="121" name="Google Shape;121;p1"/>
            <p:cNvSpPr/>
            <p:nvPr/>
          </p:nvSpPr>
          <p:spPr>
            <a:xfrm>
              <a:off x="1528773" y="10321446"/>
              <a:ext cx="1261216" cy="978009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" name="Google Shape;122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39846" y="10500740"/>
              <a:ext cx="839070" cy="6152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1"/>
          <p:cNvSpPr/>
          <p:nvPr/>
        </p:nvSpPr>
        <p:spPr>
          <a:xfrm>
            <a:off x="3514058" y="7598644"/>
            <a:ext cx="2294177" cy="306019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 1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</a:t>
            </a:r>
            <a:r>
              <a:rPr lang="en-US" sz="2000">
                <a:solidFill>
                  <a:schemeClr val="dk1"/>
                </a:solidFill>
              </a:rPr>
              <a:t>initial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user stories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Minor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code refactoring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 and additional testing</a:t>
            </a:r>
            <a:endParaRPr/>
          </a:p>
        </p:txBody>
      </p:sp>
      <p:sp>
        <p:nvSpPr>
          <p:cNvPr id="124" name="Google Shape;124;p1"/>
          <p:cNvSpPr/>
          <p:nvPr/>
        </p:nvSpPr>
        <p:spPr>
          <a:xfrm>
            <a:off x="5958727" y="11396738"/>
            <a:ext cx="2843700" cy="311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715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 2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M</a:t>
            </a:r>
            <a:r>
              <a:rPr lang="en-US" sz="2000">
                <a:solidFill>
                  <a:schemeClr val="dk1"/>
                </a:solidFill>
              </a:rPr>
              <a:t>ajor code redesign for user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authentication </a:t>
            </a:r>
            <a:endParaRPr sz="20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Updated new app view with legacy styles</a:t>
            </a:r>
            <a:endParaRPr sz="20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U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of  Django’s Test Case module</a:t>
            </a: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1108005" y="11488115"/>
            <a:ext cx="2307238" cy="298430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715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 0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Ideas for new application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requirements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user stories and user interfaces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 rot="1519078">
            <a:off x="2983882" y="10905500"/>
            <a:ext cx="926351" cy="4351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7365D"/>
          </a:solidFill>
          <a:ln cap="flat" cmpd="sng" w="254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 rot="-1780786">
            <a:off x="5544811" y="10995037"/>
            <a:ext cx="926351" cy="4227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7365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"/>
          <p:cNvSpPr/>
          <p:nvPr/>
        </p:nvSpPr>
        <p:spPr>
          <a:xfrm>
            <a:off x="8796206" y="7584228"/>
            <a:ext cx="2307238" cy="31325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715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 3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upload and admin pages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Integrate AI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Finalize and deploy it to Heroku</a:t>
            </a:r>
            <a:endParaRPr/>
          </a:p>
        </p:txBody>
      </p:sp>
      <p:sp>
        <p:nvSpPr>
          <p:cNvPr id="129" name="Google Shape;129;p1"/>
          <p:cNvSpPr/>
          <p:nvPr/>
        </p:nvSpPr>
        <p:spPr>
          <a:xfrm rot="1716813">
            <a:off x="8229645" y="10844902"/>
            <a:ext cx="926351" cy="4227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7365D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"/>
          <p:cNvGrpSpPr/>
          <p:nvPr/>
        </p:nvGrpSpPr>
        <p:grpSpPr>
          <a:xfrm>
            <a:off x="4042116" y="11019701"/>
            <a:ext cx="1242331" cy="866056"/>
            <a:chOff x="4042116" y="11019701"/>
            <a:chExt cx="1242331" cy="866056"/>
          </a:xfrm>
        </p:grpSpPr>
        <p:sp>
          <p:nvSpPr>
            <p:cNvPr id="131" name="Google Shape;131;p1"/>
            <p:cNvSpPr/>
            <p:nvPr/>
          </p:nvSpPr>
          <p:spPr>
            <a:xfrm>
              <a:off x="4042116" y="11019701"/>
              <a:ext cx="1242331" cy="866056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E36C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" name="Google Shape;132;p1"/>
            <p:cNvPicPr preferRelativeResize="0"/>
            <p:nvPr/>
          </p:nvPicPr>
          <p:blipFill rotWithShape="1">
            <a:blip r:embed="rId7">
              <a:alphaModFix/>
            </a:blip>
            <a:srcRect b="17328" l="-491" r="89877" t="70949"/>
            <a:stretch/>
          </p:blipFill>
          <p:spPr>
            <a:xfrm>
              <a:off x="4347293" y="11135569"/>
              <a:ext cx="618713" cy="6766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1"/>
          <p:cNvPicPr preferRelativeResize="0"/>
          <p:nvPr/>
        </p:nvPicPr>
        <p:blipFill rotWithShape="1">
          <a:blip r:embed="rId8">
            <a:alphaModFix/>
          </a:blip>
          <a:srcRect b="986" l="-185" r="185" t="12830"/>
          <a:stretch/>
        </p:blipFill>
        <p:spPr>
          <a:xfrm>
            <a:off x="12566639" y="9783747"/>
            <a:ext cx="6781384" cy="428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"/>
          <p:cNvPicPr preferRelativeResize="0"/>
          <p:nvPr/>
        </p:nvPicPr>
        <p:blipFill rotWithShape="1">
          <a:blip r:embed="rId9">
            <a:alphaModFix/>
          </a:blip>
          <a:srcRect b="0" l="0" r="0" t="13816"/>
          <a:stretch/>
        </p:blipFill>
        <p:spPr>
          <a:xfrm>
            <a:off x="12540471" y="15398561"/>
            <a:ext cx="6807552" cy="402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 rotWithShape="1">
          <a:blip r:embed="rId10">
            <a:alphaModFix/>
          </a:blip>
          <a:srcRect b="0" l="0" r="0" t="13157"/>
          <a:stretch/>
        </p:blipFill>
        <p:spPr>
          <a:xfrm>
            <a:off x="20057905" y="15378244"/>
            <a:ext cx="6077562" cy="407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"/>
          <p:cNvPicPr preferRelativeResize="0"/>
          <p:nvPr/>
        </p:nvPicPr>
        <p:blipFill rotWithShape="1">
          <a:blip r:embed="rId11">
            <a:alphaModFix/>
          </a:blip>
          <a:srcRect b="0" l="0" r="0" t="13487"/>
          <a:stretch/>
        </p:blipFill>
        <p:spPr>
          <a:xfrm>
            <a:off x="20057905" y="9789387"/>
            <a:ext cx="6115083" cy="4322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"/>
          <p:cNvSpPr/>
          <p:nvPr/>
        </p:nvSpPr>
        <p:spPr>
          <a:xfrm>
            <a:off x="1108005" y="26394891"/>
            <a:ext cx="7688201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Testing and Verification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9237824" y="26394891"/>
            <a:ext cx="8720727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1167500" y="27304874"/>
            <a:ext cx="7628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Unit and Integration tests written using Django’s TestCase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Tests serve to verify functionality and indicate if and where unexpected changes </a:t>
            </a:r>
            <a:r>
              <a:rPr lang="en-US" sz="2800">
                <a:solidFill>
                  <a:schemeClr val="dk1"/>
                </a:solidFill>
              </a:rPr>
              <a:t>occurred</a:t>
            </a:r>
            <a:r>
              <a:rPr lang="en-US" sz="2800">
                <a:solidFill>
                  <a:schemeClr val="dk1"/>
                </a:solidFill>
              </a:rPr>
              <a:t> in the code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chemeClr val="dk1"/>
                </a:solidFill>
              </a:rPr>
              <a:t>Created a workflow in GitHub’s CI 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hat automatically runs our tests and generates a coverage report when a pull request is created</a:t>
            </a:r>
            <a:endParaRPr/>
          </a:p>
        </p:txBody>
      </p:sp>
      <p:sp>
        <p:nvSpPr>
          <p:cNvPr id="140" name="Google Shape;140;p1"/>
          <p:cNvSpPr txBox="1"/>
          <p:nvPr/>
        </p:nvSpPr>
        <p:spPr>
          <a:xfrm>
            <a:off x="9247058" y="27272381"/>
            <a:ext cx="8711400" cy="8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❖"/>
            </a:pP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CI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sed to </a:t>
            </a:r>
            <a:r>
              <a:rPr lang="en-US" sz="2800">
                <a:solidFill>
                  <a:schemeClr val="dk1"/>
                </a:solidFill>
              </a:rPr>
              <a:t>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efine workflows </a:t>
            </a:r>
            <a:r>
              <a:rPr lang="en-US" sz="2800">
                <a:solidFill>
                  <a:schemeClr val="dk1"/>
                </a:solidFill>
              </a:rPr>
              <a:t>to automate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tasks. </a:t>
            </a:r>
            <a:r>
              <a:rPr lang="en-US" sz="2800">
                <a:solidFill>
                  <a:schemeClr val="dk1"/>
                </a:solidFill>
              </a:rPr>
              <a:t>Setup inside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GitHub, tests will run</a:t>
            </a:r>
            <a:r>
              <a:rPr lang="en-US" sz="2800">
                <a:solidFill>
                  <a:schemeClr val="dk1"/>
                </a:solidFill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automatically</a:t>
            </a:r>
            <a:r>
              <a:rPr lang="en-US" sz="2800">
                <a:solidFill>
                  <a:schemeClr val="dk1"/>
                </a:solidFill>
              </a:rPr>
              <a:t> 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pull request.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❖"/>
            </a:pP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Deepsource.io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Performs static analysis on code to find styling issues, anti-patterns, bug risks, etc. It integrates with GitHub and checks code quality concerns automatically </a:t>
            </a:r>
            <a:r>
              <a:rPr lang="en-US" sz="2800">
                <a:solidFill>
                  <a:schemeClr val="dk1"/>
                </a:solidFill>
              </a:rPr>
              <a:t>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pull request.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❖"/>
            </a:pP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GitUML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Generates a UML diagram for all, or selected parts, of a GitHub repository. It simplifies diagram creation process via automation.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❖"/>
            </a:pP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Django’s Allauth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Set of applications for different authentication types and account management. It simplifies an application by omitting the need to write </a:t>
            </a:r>
            <a:r>
              <a:rPr lang="en-US" sz="2800">
                <a:solidFill>
                  <a:schemeClr val="dk1"/>
                </a:solidFill>
              </a:rPr>
              <a:t>one’s own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authentication code.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❖"/>
            </a:pP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Python’s Coverage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Generates test coverage in an easy to read, HTML format.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❖"/>
            </a:pP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Django’s Test Toos</a:t>
            </a: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800">
                <a:solidFill>
                  <a:schemeClr val="dk1"/>
                </a:solidFill>
              </a:rPr>
              <a:t>A 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uite of tools </a:t>
            </a:r>
            <a:r>
              <a:rPr lang="en-US" sz="2800">
                <a:solidFill>
                  <a:schemeClr val="dk1"/>
                </a:solidFill>
              </a:rPr>
              <a:t>used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>
                <a:solidFill>
                  <a:schemeClr val="dk1"/>
                </a:solidFill>
              </a:rPr>
              <a:t>to test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code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Django. It can be used to write a variety of tests, including unit and acceptance tests.</a:t>
            </a:r>
            <a:endParaRPr/>
          </a:p>
        </p:txBody>
      </p:sp>
      <p:sp>
        <p:nvSpPr>
          <p:cNvPr id="141" name="Google Shape;141;p1"/>
          <p:cNvSpPr/>
          <p:nvPr/>
        </p:nvSpPr>
        <p:spPr>
          <a:xfrm>
            <a:off x="1219800" y="31997259"/>
            <a:ext cx="77220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 txBox="1"/>
          <p:nvPr/>
        </p:nvSpPr>
        <p:spPr>
          <a:xfrm>
            <a:off x="18340686" y="27182391"/>
            <a:ext cx="76872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to Sans Symbols"/>
              <a:buChar char="❖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2800">
                <a:solidFill>
                  <a:schemeClr val="dk1"/>
                </a:solidFill>
              </a:rPr>
              <a:t>successfully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created and </a:t>
            </a:r>
            <a:r>
              <a:rPr lang="en-US" sz="2800">
                <a:solidFill>
                  <a:schemeClr val="dk1"/>
                </a:solidFill>
              </a:rPr>
              <a:t>delivered</a:t>
            </a:r>
            <a:r>
              <a:rPr lang="en-US" sz="2800">
                <a:solidFill>
                  <a:schemeClr val="dk1"/>
                </a:solidFill>
              </a:rPr>
              <a:t> 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website to the stakeholder </a:t>
            </a:r>
            <a:r>
              <a:rPr lang="en-US" sz="2800">
                <a:solidFill>
                  <a:schemeClr val="dk1"/>
                </a:solidFill>
              </a:rPr>
              <a:t>in which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teachers </a:t>
            </a:r>
            <a:r>
              <a:rPr lang="en-US" sz="2800">
                <a:solidFill>
                  <a:schemeClr val="dk1"/>
                </a:solidFill>
              </a:rPr>
              <a:t>can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upload their student’s grades and receive back a prediction of individual </a:t>
            </a:r>
            <a:r>
              <a:rPr lang="en-US" sz="2800">
                <a:solidFill>
                  <a:schemeClr val="dk1"/>
                </a:solidFill>
              </a:rPr>
              <a:t>students’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standardized STAAR test scores.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to Sans Symbols"/>
              <a:buChar char="❖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team, we thoroughly documented </a:t>
            </a:r>
            <a:r>
              <a:rPr lang="en-US" sz="2800">
                <a:solidFill>
                  <a:schemeClr val="dk1"/>
                </a:solidFill>
              </a:rPr>
              <a:t>our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work </a:t>
            </a:r>
            <a:r>
              <a:rPr lang="en-US" sz="2800">
                <a:solidFill>
                  <a:schemeClr val="dk1"/>
                </a:solidFill>
              </a:rPr>
              <a:t>enabling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future teams to further develop</a:t>
            </a:r>
            <a:r>
              <a:rPr lang="en-US" sz="2800">
                <a:solidFill>
                  <a:schemeClr val="dk1"/>
                </a:solidFill>
              </a:rPr>
              <a:t> this project.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to Sans Symbols"/>
              <a:buChar char="❖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deployed our final website on Heroku.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 txBox="1"/>
          <p:nvPr/>
        </p:nvSpPr>
        <p:spPr>
          <a:xfrm>
            <a:off x="1323075" y="33199503"/>
            <a:ext cx="75153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Improving the legacy code was difficult</a:t>
            </a:r>
            <a:r>
              <a:rPr lang="en-US" sz="2800">
                <a:solidFill>
                  <a:schemeClr val="dk1"/>
                </a:solidFill>
              </a:rPr>
              <a:t> due to its original design and coding in Django rather Ruby</a:t>
            </a:r>
            <a:r>
              <a:rPr lang="en-US" sz="2800">
                <a:solidFill>
                  <a:schemeClr val="dk1"/>
                </a:solidFill>
              </a:rPr>
              <a:t>. Additionally, it was necessary to stay in communication with Team Thinksmart as they were advancing the AI used in this project.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19">
            <a:alphaModFix/>
          </a:blip>
          <a:srcRect b="0" l="0" r="0" t="13157"/>
          <a:stretch/>
        </p:blipFill>
        <p:spPr>
          <a:xfrm>
            <a:off x="20048534" y="21632125"/>
            <a:ext cx="6077562" cy="353788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 txBox="1"/>
          <p:nvPr/>
        </p:nvSpPr>
        <p:spPr>
          <a:xfrm>
            <a:off x="12209513" y="21894320"/>
            <a:ext cx="7221000" cy="3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2418438" y="21718988"/>
            <a:ext cx="6803136" cy="353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Teng (Tengteng) Zhang</dc:creator>
</cp:coreProperties>
</file>